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E9"/>
    <a:srgbClr val="3A669F"/>
    <a:srgbClr val="F2F3F2"/>
    <a:srgbClr val="FE9900"/>
    <a:srgbClr val="D09E00"/>
    <a:srgbClr val="0B63A5"/>
    <a:srgbClr val="0981A4"/>
    <a:srgbClr val="004A82"/>
    <a:srgbClr val="534741"/>
    <a:srgbClr val="4F6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06191-5E15-45D1-AF9C-0E942AB1F06F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E67C6-FAD2-41FD-8D1E-F1030FD08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3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3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6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05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14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44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3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3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3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86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.yar.ru/fileadmin/iro/rmc-dop/2023/2023_informaciya_dlja_rodit.doc" TargetMode="External"/><Relationship Id="rId13" Type="http://schemas.openxmlformats.org/officeDocument/2006/relationships/hyperlink" Target="https://t.me/+0IrBqpNTVhpkNWZi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yar.pfdo.ru/app/faq/instructions" TargetMode="External"/><Relationship Id="rId12" Type="http://schemas.openxmlformats.org/officeDocument/2006/relationships/hyperlink" Target="https://yar.pfdo.ru/app/faq/less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ar.pfdo.ru/app/documents" TargetMode="External"/><Relationship Id="rId11" Type="http://schemas.openxmlformats.org/officeDocument/2006/relationships/hyperlink" Target="https://yar.pfdo.ru/app/faq" TargetMode="External"/><Relationship Id="rId5" Type="http://schemas.openxmlformats.org/officeDocument/2006/relationships/hyperlink" Target="http://www.iro.yar.ru/fileadmin/iro/RMCentr/Pravila-PFDO-i-prikaz.pdf" TargetMode="External"/><Relationship Id="rId10" Type="http://schemas.openxmlformats.org/officeDocument/2006/relationships/hyperlink" Target="https://disk.yandex.ru/i/J7DAzeB1Bfak5A" TargetMode="External"/><Relationship Id="rId4" Type="http://schemas.openxmlformats.org/officeDocument/2006/relationships/hyperlink" Target="http://www.iro.yar.ru/fileadmin/iro/rmc-dop/2024/2024-10-24_1081-p.pdf" TargetMode="External"/><Relationship Id="rId9" Type="http://schemas.openxmlformats.org/officeDocument/2006/relationships/hyperlink" Target="https://disk.yandex.ru/i/AkjckHCeeK2fNA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48B9A53-70BF-428F-80E1-A435413512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43" y="4760082"/>
            <a:ext cx="235432" cy="207242"/>
          </a:xfrm>
          <a:prstGeom prst="rect">
            <a:avLst/>
          </a:prstGeom>
        </p:spPr>
      </p:pic>
      <p:sp>
        <p:nvSpPr>
          <p:cNvPr id="17" name="Прямоугольник: скругленные углы 3">
            <a:extLst>
              <a:ext uri="{FF2B5EF4-FFF2-40B4-BE49-F238E27FC236}">
                <a16:creationId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99897" y="434929"/>
            <a:ext cx="8782178" cy="342963"/>
          </a:xfrm>
          <a:prstGeom prst="roundRect">
            <a:avLst/>
          </a:prstGeom>
          <a:solidFill>
            <a:srgbClr val="FE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99896" y="396832"/>
            <a:ext cx="87821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Документы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60" y="770009"/>
            <a:ext cx="9144000" cy="350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300"/>
              </a:spcAft>
              <a:buClr>
                <a:srgbClr val="F2B800"/>
              </a:buClr>
              <a:buSzPct val="150000"/>
              <a:buFont typeface="Courier New" pitchFamily="49" charset="0"/>
              <a:buChar char="o"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правительства №527-п 17.07.2018 (в редакции постановления Правительства области от 24.04.2024 г. № 1081-п) Концепция персонифицированного дополнительного образования детей в Ярославской области</a:t>
            </a:r>
            <a:b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u="sng" dirty="0">
                <a:hlinkClick r:id="rId4"/>
              </a:rPr>
              <a:t>http://www.iro.yar.ru/fileadmin/iro/rmc-dop/2024/2024-10-24_1081-p.pdf</a:t>
            </a:r>
            <a:endParaRPr lang="ru-RU" sz="1600" u="sng" dirty="0"/>
          </a:p>
          <a:p>
            <a:pPr marL="180975" indent="-180975">
              <a:spcAft>
                <a:spcPts val="300"/>
              </a:spcAft>
              <a:buClr>
                <a:srgbClr val="F2B800"/>
              </a:buClr>
              <a:buSzPct val="150000"/>
              <a:buFont typeface="Courier New" pitchFamily="49" charset="0"/>
              <a:buChar char="o"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Правила персонифицированного финансирования дополнительного образования детей в Ярославской области, утверждённые приказом департамента образования Ярославской области от 07.08.2018 г. № 19-п</a:t>
            </a:r>
            <a:b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u="sng" dirty="0">
                <a:hlinkClick r:id="rId5"/>
              </a:rPr>
              <a:t>http://www.iro.yar.ru/fileadmin/iro/RMCentr/Pravila-PFDO-i-prikaz.pdf</a:t>
            </a:r>
            <a:endParaRPr lang="ru-RU" sz="1600" u="sng" dirty="0"/>
          </a:p>
          <a:p>
            <a:pPr marL="180975" indent="-180975">
              <a:spcAft>
                <a:spcPts val="300"/>
              </a:spcAft>
              <a:buClr>
                <a:srgbClr val="F2B800"/>
              </a:buClr>
              <a:buSzPct val="150000"/>
              <a:buFont typeface="Courier New" pitchFamily="49" charset="0"/>
              <a:buChar char="o"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Правовые акты, регламентирующие вопросы персонифицированного дополнительного образования в муниципалитетах</a:t>
            </a:r>
            <a:b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600" u="sng" dirty="0">
                <a:hlinkClick r:id="rId6"/>
              </a:rPr>
              <a:t>https://yar.pfdo.ru/app/documents</a:t>
            </a:r>
            <a:endParaRPr lang="ru-RU" sz="1600" u="sng" dirty="0"/>
          </a:p>
          <a:p>
            <a:pPr marL="180975" indent="-180975">
              <a:spcAft>
                <a:spcPts val="300"/>
              </a:spcAft>
              <a:buClr>
                <a:srgbClr val="F2B800"/>
              </a:buClr>
              <a:buSzPct val="150000"/>
              <a:buFont typeface="Courier New" pitchFamily="49" charset="0"/>
              <a:buChar char="o"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Инструкции по работе на Портале персонифицированного дополнительного образования Ярославской области</a:t>
            </a:r>
            <a:b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u="sng" dirty="0">
                <a:hlinkClick r:id="rId7"/>
              </a:rPr>
              <a:t>https://yar.pfdo.ru/app/faq/instructions</a:t>
            </a:r>
            <a:endParaRPr lang="ru-RU" sz="1600" dirty="0"/>
          </a:p>
        </p:txBody>
      </p:sp>
      <p:sp>
        <p:nvSpPr>
          <p:cNvPr id="22" name="Прямоугольник: скругленные углы 3">
            <a:extLst>
              <a:ext uri="{FF2B5EF4-FFF2-40B4-BE49-F238E27FC236}">
                <a16:creationId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80847" y="4274286"/>
            <a:ext cx="8782178" cy="342963"/>
          </a:xfrm>
          <a:prstGeom prst="roundRect">
            <a:avLst/>
          </a:prstGeom>
          <a:solidFill>
            <a:srgbClr val="E9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80846" y="4226664"/>
            <a:ext cx="87821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000" dirty="0">
                <a:solidFill>
                  <a:srgbClr val="3A66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Полезные ссылки для родителей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601" y="4652539"/>
            <a:ext cx="43211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памятка для родителей (лиц их заменяющих) </a:t>
            </a:r>
            <a:r>
              <a:rPr lang="ru-RU" sz="1500" u="sng" dirty="0"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http://www.iro.yar.ru/fileadmin/iro/rmc-dop/2023/2023_informaciya_dlja_rodit.doc</a:t>
            </a:r>
            <a:endParaRPr lang="ru-RU" sz="1500" dirty="0">
              <a:solidFill>
                <a:srgbClr val="BB9C5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E48B9A53-70BF-428F-80E1-A435413512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73410" y="4760081"/>
            <a:ext cx="235432" cy="20724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538066" y="4643013"/>
            <a:ext cx="47964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видеоролики для родителей (лиц их заменяющих)</a:t>
            </a:r>
          </a:p>
          <a:p>
            <a:r>
              <a:rPr lang="ru-RU" sz="1500" u="sng" dirty="0"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https://disk.yandex.ru/i/AkjckHCeeK2fNA</a:t>
            </a:r>
            <a:endParaRPr lang="ru-RU" sz="1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500" u="sng" dirty="0"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https://disk.yandex.ru/i/J7DAzeB1Bfak5A</a:t>
            </a:r>
            <a:endParaRPr lang="ru-RU" sz="1500" dirty="0">
              <a:solidFill>
                <a:srgbClr val="BB9C5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05050" y="6186118"/>
            <a:ext cx="4571999" cy="550427"/>
          </a:xfrm>
          <a:prstGeom prst="rect">
            <a:avLst/>
          </a:prstGeom>
          <a:solidFill>
            <a:schemeClr val="bg1"/>
          </a:solidFill>
          <a:ln w="19050" cmpd="dbl">
            <a:solidFill>
              <a:srgbClr val="FE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09825" y="6182547"/>
            <a:ext cx="43338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 кому обратиться в муниципалитетах</a:t>
            </a:r>
            <a:br>
              <a:rPr lang="ru-RU" sz="15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500" u="sng" dirty="0"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https://yar.pfdo.ru/app/faq</a:t>
            </a:r>
            <a:endParaRPr lang="ru-RU" sz="15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48B9A53-70BF-428F-80E1-A435413512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30775" y="5566164"/>
            <a:ext cx="235432" cy="20724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914483" y="5458621"/>
            <a:ext cx="3333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видеоуроки</a:t>
            </a:r>
            <a:r>
              <a:rPr lang="ru-RU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работе на Портале</a:t>
            </a:r>
            <a:b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u="sng" dirty="0">
                <a:hlinkClick r:id="rId12"/>
              </a:rPr>
              <a:t>https://yar.pfdo.ru/app/faq/lessons</a:t>
            </a:r>
            <a:endParaRPr lang="ru-RU" sz="1600" dirty="0"/>
          </a:p>
        </p:txBody>
      </p:sp>
      <p:pic>
        <p:nvPicPr>
          <p:cNvPr id="1026" name="Picture 2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390" y="5411021"/>
            <a:ext cx="1528591" cy="1409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Прямоугольник: скругленные углы 3">
            <a:extLst>
              <a:ext uri="{FF2B5EF4-FFF2-40B4-BE49-F238E27FC236}">
                <a16:creationId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80847" y="34819"/>
            <a:ext cx="8782178" cy="342963"/>
          </a:xfrm>
          <a:prstGeom prst="roundRect">
            <a:avLst/>
          </a:prstGeom>
          <a:solidFill>
            <a:srgbClr val="E9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90371" y="-31011"/>
            <a:ext cx="87821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200" dirty="0">
                <a:solidFill>
                  <a:srgbClr val="3A66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Персонифицированное ДОД в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08009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9A8D1"/>
      </a:hlink>
      <a:folHlink>
        <a:srgbClr val="3A669F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926</TotalTime>
  <Words>243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Muller Light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Olga_Salnikova</cp:lastModifiedBy>
  <cp:revision>152</cp:revision>
  <cp:lastPrinted>2025-02-18T08:06:20Z</cp:lastPrinted>
  <dcterms:created xsi:type="dcterms:W3CDTF">2020-12-20T19:37:54Z</dcterms:created>
  <dcterms:modified xsi:type="dcterms:W3CDTF">2025-04-02T12:38:25Z</dcterms:modified>
</cp:coreProperties>
</file>