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D8636-4606-40D1-85E2-6009E4063F4B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7BC1F2-68EC-4631-9F34-D0E8BA08D5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143380"/>
            <a:ext cx="4071966" cy="200026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chemeClr val="accent1"/>
                </a:solidFill>
              </a:rPr>
              <a:t>Гусейнова Алена </a:t>
            </a:r>
            <a:r>
              <a:rPr lang="ru-RU" b="1" dirty="0" err="1" smtClean="0">
                <a:solidFill>
                  <a:schemeClr val="accent1"/>
                </a:solidFill>
              </a:rPr>
              <a:t>Гадировна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r"/>
            <a:r>
              <a:rPr lang="ru-RU" b="1" dirty="0" smtClean="0">
                <a:solidFill>
                  <a:schemeClr val="accent1"/>
                </a:solidFill>
              </a:rPr>
              <a:t>Заведующий отделом </a:t>
            </a:r>
          </a:p>
          <a:p>
            <a:pPr algn="r"/>
            <a:r>
              <a:rPr lang="ru-RU" b="1" dirty="0" smtClean="0">
                <a:solidFill>
                  <a:schemeClr val="accent1"/>
                </a:solidFill>
              </a:rPr>
              <a:t>методического и психологического сопровождения образовательного процесса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</a:rPr>
              <a:t>Написание дополнительных образовательных программ. Постановка цели и задач. Ожидаемые результаты.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Результаты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928670"/>
            <a:ext cx="7972452" cy="509113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уровень знаний, умений и навыков, которые обучающийся сможет приобрести в процессе обучения; 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уровень освоения обучающимся дополнительной общеобразовательной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общеразвивающей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программы по профилю деятельности и способность применять эти знания на практике;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уровень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сформированности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у обучающегося устойчивого интереса к профилю деятельности;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стабильность достижений обучающегося;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уровень качества детского продукта;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уровень ориентированности обучающегося на выбор конкретной профессии и другие результаты;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8985720"/>
              </p:ext>
            </p:extLst>
          </p:nvPr>
        </p:nvGraphicFramePr>
        <p:xfrm>
          <a:off x="642910" y="332656"/>
          <a:ext cx="8237624" cy="6025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8812"/>
                <a:gridCol w="4118812"/>
              </a:tblGrid>
              <a:tr h="9877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/>
                        <a:t>Варианты перевода формулировки образовательных задач в формулировку ожидаемых образовательных результатов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5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/>
                        <a:t>Задача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/>
                        <a:t>Результат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обучить алгоритму выполнения…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владение алгоритмом выполнения…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обучить теоретическим основам…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знание теоретических основ…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обучить технике изготовления…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владение техникой изготовления…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развивать воображение…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развитие воображения…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развивать словарный запас…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развитие словарного запаса…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развивать образную память…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развитие образной памяти…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формировать отношение к…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формирование отношения к…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формировать исполнительность…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формирование исполнительности…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/>
                        <a:t>формировать навыки…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/>
                        <a:t>формирование навыков…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09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2255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Благодарю за внимание!</a:t>
            </a:r>
            <a:endParaRPr lang="ru-RU" dirty="0"/>
          </a:p>
        </p:txBody>
      </p:sp>
      <p:pic>
        <p:nvPicPr>
          <p:cNvPr id="4" name="Содержимое 3" descr="скачанные файлы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2071678"/>
            <a:ext cx="3729054" cy="37290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1285884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4">
                    <a:lumMod val="75000"/>
                  </a:schemeClr>
                </a:solidFill>
              </a:rPr>
              <a:t>Структурные элементы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071546"/>
            <a:ext cx="8043890" cy="494825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титульный лист;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оглавление;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пояснительная записка;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учебно-тематический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план, календарный учебный график;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содержание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жидаемые результаты программы;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беспечение программы;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онтрольно-измерительные материалы;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список информационных источников;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приложения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Пояснительная записка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ктуальность;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значимость;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категория обучающихся;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направленность;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цель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задачи;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особенности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организации образовательного процесса.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Варианты глаголов несовершенного вида, которые можно использовать для формулировки цели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071678"/>
            <a:ext cx="7829576" cy="39481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адаптировать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активизировать, акцентировать, воздействовать, воспитывать, выявлять, изучать, корректировать, мотивировать, нацеливать, обеспечивать, обогащать, обучать, оказывать, определять, организовывать, ориентировать, осуществлять, передавать, поддерживать, побуждать, повышать,  предоставлять, предостерегать, предупреждать, приобщать, развивать, расширять, совершенствовать, социализировать, стимулировать, углублять, удовлетворять, формировать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Варианты формулировки цели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428736"/>
            <a:ext cx="7986714" cy="507209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Развивать художественные способности обучающихся и содействовать их творческой самореализации в процессе занятий изобразительной деятельностью;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Формировать художественно-эстетический вкус и развивать творческие способности обучающихся в процессе овладения навыками резьбы по дереву;</a:t>
            </a:r>
          </a:p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Формировать певческую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общемузыкальную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культуру обучающихся в процессе изучения основ хорового пения.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Обучающие задачи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обучающегося можно обучить: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алгоритму, методам, навыкам, основам, особенностям, последовательности, правилам, приемам, принципам, процессу, способам, техникам, технологиям, этапам, упражнениям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Развивающие задачи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у обучающегося можно развивать: 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волю, воображение, внимание, восприятие, знания, интеллект, качества, координацию, компетенции, логику, любознательность, мотивацию, моторику, мышление, навыки, память, речь, ритм, склонности, слух, способности, умения, фантазию и др.</a:t>
            </a:r>
          </a:p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способности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обучающегося: артистические, гуманитарные, инженерные, интеллектуальные, конструктивно-технические, коммуникативные, лингвистические, литературные, математические, музыкальные, организационные, ораторские, поэтические, творческие, физические, художественные и др.</a:t>
            </a:r>
          </a:p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мышление: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инновационное, конструктивное, логическое, наглядно-образное, предпринимательское, пространственное, теоретическое, эмпирическое и др. </a:t>
            </a:r>
          </a:p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компетенции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обучающегося: информационные, инновационные, коммуникативные, организационные, предпринимательские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Воспитательные задачи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571612"/>
            <a:ext cx="7901014" cy="464347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accent4">
                    <a:lumMod val="75000"/>
                  </a:schemeClr>
                </a:solidFill>
              </a:rPr>
              <a:t>у обучающегося можно формировать: </a:t>
            </a:r>
          </a:p>
          <a:p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интерес, заинтересованность, личностные качества, мотивацию, отношение, ценности, культуру, позицию, склонности, способности и др.</a:t>
            </a:r>
          </a:p>
          <a:p>
            <a:r>
              <a:rPr lang="ru-RU" sz="2900" i="1" dirty="0" smtClean="0">
                <a:solidFill>
                  <a:schemeClr val="accent4">
                    <a:lumMod val="75000"/>
                  </a:schemeClr>
                </a:solidFill>
              </a:rPr>
              <a:t>личностные качества</a:t>
            </a: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 обучающегося: аккуратность, активность, бережливость, вежливость, внимательность, выносливость, дисциплинированность, доброжелательность, добросовестность, духовность, инициативность, исполнительность, коммуникабельность, </a:t>
            </a:r>
            <a:r>
              <a:rPr lang="ru-RU" sz="2900" dirty="0" err="1" smtClean="0">
                <a:solidFill>
                  <a:schemeClr val="accent4">
                    <a:lumMod val="75000"/>
                  </a:schemeClr>
                </a:solidFill>
              </a:rPr>
              <a:t>креативность</a:t>
            </a: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, мотивацию, настойчивость, общительность, организованность, ответственность, отзывчивость, патриотизм, предприимчивость, пунктуальность, работоспособность, рассудительность, самокритичность, самостоятельность, трудолюбие, уверенность, уважение, усидчивость, целеустремленность и др.</a:t>
            </a:r>
          </a:p>
          <a:p>
            <a:r>
              <a:rPr lang="ru-RU" sz="2900" i="1" dirty="0" smtClean="0">
                <a:solidFill>
                  <a:schemeClr val="accent4">
                    <a:lumMod val="75000"/>
                  </a:schemeClr>
                </a:solidFill>
              </a:rPr>
              <a:t>ценности</a:t>
            </a: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 обучающегося: духовные, культурные, моральные, нравственные, общечеловеческие, патриотические, семейные, эстетические, этические и др.</a:t>
            </a:r>
          </a:p>
          <a:p>
            <a:r>
              <a:rPr lang="ru-RU" sz="2900" i="1" dirty="0" smtClean="0">
                <a:solidFill>
                  <a:schemeClr val="accent4">
                    <a:lumMod val="75000"/>
                  </a:schemeClr>
                </a:solidFill>
              </a:rPr>
              <a:t>отношение</a:t>
            </a: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 к: людям, животным, историческому наследию, национальной культуре, национальным традициям и обычаям, природе, родному языку, общественному делу, собственному здоровью, учебе, ценностям жизни и др.</a:t>
            </a:r>
          </a:p>
          <a:p>
            <a:r>
              <a:rPr lang="ru-RU" sz="2900" i="1" dirty="0" smtClean="0">
                <a:solidFill>
                  <a:schemeClr val="accent4">
                    <a:lumMod val="75000"/>
                  </a:schemeClr>
                </a:solidFill>
              </a:rPr>
              <a:t>культуру:</a:t>
            </a: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 духовную, здорового и безопасного образа жизни, информационную, коммуникативную, поведения, речи, сотрудничества, труда, экологическую и др. </a:t>
            </a:r>
          </a:p>
          <a:p>
            <a:r>
              <a:rPr lang="ru-RU" sz="2900" i="1" dirty="0" smtClean="0">
                <a:solidFill>
                  <a:schemeClr val="accent4">
                    <a:lumMod val="75000"/>
                  </a:schemeClr>
                </a:solidFill>
              </a:rPr>
              <a:t>позицию:</a:t>
            </a: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 гражданскую, моральную, нравственную, патриотическую, этическую и др.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Ожидаемые результаты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конкретная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характеристика знаний, умений, навыков, представлений, отношений, ценностных ориентиров, уровня способностей, приобретаемых обучающимся в ходе обучения по программе.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746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Написание дополнительных образовательных программ. Постановка цели и задач. Ожидаемые результаты.</vt:lpstr>
      <vt:lpstr>Структурные элементы </vt:lpstr>
      <vt:lpstr>Пояснительная записка</vt:lpstr>
      <vt:lpstr>Варианты глаголов несовершенного вида, которые можно использовать для формулировки цели</vt:lpstr>
      <vt:lpstr>Варианты формулировки цели </vt:lpstr>
      <vt:lpstr>Обучающие задачи</vt:lpstr>
      <vt:lpstr>Развивающие задачи</vt:lpstr>
      <vt:lpstr>Воспитательные задачи</vt:lpstr>
      <vt:lpstr>Ожидаемые результаты </vt:lpstr>
      <vt:lpstr>Результаты обучения </vt:lpstr>
      <vt:lpstr>Слайд 11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дополнительных общеобразовательных программ</dc:title>
  <dc:creator>Admin</dc:creator>
  <cp:lastModifiedBy>Admin</cp:lastModifiedBy>
  <cp:revision>4</cp:revision>
  <dcterms:created xsi:type="dcterms:W3CDTF">2019-02-06T10:48:39Z</dcterms:created>
  <dcterms:modified xsi:type="dcterms:W3CDTF">2019-02-06T11:24:22Z</dcterms:modified>
</cp:coreProperties>
</file>