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164" r:id="rId1"/>
  </p:sldMasterIdLst>
  <p:notesMasterIdLst>
    <p:notesMasterId r:id="rId7"/>
  </p:notesMasterIdLst>
  <p:sldIdLst>
    <p:sldId id="337" r:id="rId2"/>
    <p:sldId id="313" r:id="rId3"/>
    <p:sldId id="315" r:id="rId4"/>
    <p:sldId id="308" r:id="rId5"/>
    <p:sldId id="31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7330" autoAdjust="0"/>
    <p:restoredTop sz="86486" autoAdjust="0"/>
  </p:normalViewPr>
  <p:slideViewPr>
    <p:cSldViewPr>
      <p:cViewPr varScale="1">
        <p:scale>
          <a:sx n="75" d="100"/>
          <a:sy n="75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975971985857924E-2"/>
          <c:y val="9.2184638823374229E-2"/>
          <c:w val="0.85747453017617936"/>
          <c:h val="0.750944305276815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86</c:v>
                </c:pt>
                <c:pt idx="2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/>
        <c:axId val="97765248"/>
        <c:axId val="97766784"/>
      </c:barChart>
      <c:catAx>
        <c:axId val="97765248"/>
        <c:scaling>
          <c:orientation val="minMax"/>
        </c:scaling>
        <c:axPos val="b"/>
        <c:tickLblPos val="nextTo"/>
        <c:crossAx val="97766784"/>
        <c:crosses val="autoZero"/>
        <c:auto val="1"/>
        <c:lblAlgn val="ctr"/>
        <c:lblOffset val="100"/>
      </c:catAx>
      <c:valAx>
        <c:axId val="9776678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tickLblPos val="nextTo"/>
        <c:crossAx val="97765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6262118061918091E-2"/>
          <c:y val="9.4228275402349959E-2"/>
          <c:w val="0.80513637012914852"/>
          <c:h val="0.7992045424071655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2014г.</c:v>
                </c:pt>
                <c:pt idx="1">
                  <c:v>2015/16г.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2014г.</c:v>
                </c:pt>
                <c:pt idx="1">
                  <c:v>2015/16г.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2014г.</c:v>
                </c:pt>
                <c:pt idx="1">
                  <c:v>2015/16г.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dLbls/>
        <c:shape val="cone"/>
        <c:axId val="117780864"/>
        <c:axId val="117782400"/>
        <c:axId val="108227200"/>
      </c:bar3DChart>
      <c:catAx>
        <c:axId val="117780864"/>
        <c:scaling>
          <c:orientation val="minMax"/>
        </c:scaling>
        <c:axPos val="b"/>
        <c:tickLblPos val="nextTo"/>
        <c:crossAx val="117782400"/>
        <c:crosses val="autoZero"/>
        <c:auto val="1"/>
        <c:lblAlgn val="ctr"/>
        <c:lblOffset val="100"/>
      </c:catAx>
      <c:valAx>
        <c:axId val="117782400"/>
        <c:scaling>
          <c:orientation val="minMax"/>
        </c:scaling>
        <c:axPos val="l"/>
        <c:majorGridlines/>
        <c:numFmt formatCode="General" sourceLinked="1"/>
        <c:tickLblPos val="nextTo"/>
        <c:crossAx val="117780864"/>
        <c:crosses val="autoZero"/>
        <c:crossBetween val="between"/>
      </c:valAx>
      <c:serAx>
        <c:axId val="108227200"/>
        <c:scaling>
          <c:orientation val="minMax"/>
        </c:scaling>
        <c:delete val="1"/>
        <c:axPos val="b"/>
        <c:tickLblPos val="none"/>
        <c:crossAx val="11778240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7E23B-6EB5-47AE-86A1-3C71426E51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E0E088-F3E3-4451-BD6D-521D71BD65F2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/>
            <a:t>Реализация </a:t>
          </a:r>
        </a:p>
        <a:p>
          <a:r>
            <a:rPr lang="ru-RU" sz="1200" dirty="0" smtClean="0"/>
            <a:t>мини - проектов</a:t>
          </a:r>
          <a:endParaRPr lang="ru-RU" sz="1200" dirty="0"/>
        </a:p>
      </dgm:t>
    </dgm:pt>
    <dgm:pt modelId="{C8F57B38-4B39-4E24-BA48-5DF643A21FF9}" type="parTrans" cxnId="{ADCEFD7B-D0D7-4256-BA4B-C65E9276758C}">
      <dgm:prSet/>
      <dgm:spPr/>
      <dgm:t>
        <a:bodyPr/>
        <a:lstStyle/>
        <a:p>
          <a:endParaRPr lang="ru-RU"/>
        </a:p>
      </dgm:t>
    </dgm:pt>
    <dgm:pt modelId="{3EC3C348-734A-4670-B67B-25A6E9C5C84C}" type="sibTrans" cxnId="{ADCEFD7B-D0D7-4256-BA4B-C65E9276758C}">
      <dgm:prSet/>
      <dgm:spPr/>
      <dgm:t>
        <a:bodyPr/>
        <a:lstStyle/>
        <a:p>
          <a:endParaRPr lang="ru-RU"/>
        </a:p>
      </dgm:t>
    </dgm:pt>
    <dgm:pt modelId="{F736C7C3-0424-4BA8-BB88-968B951577E3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Обучение по дополнительным общеобразовательным (адаптированным) программам</a:t>
          </a:r>
          <a:endParaRPr lang="ru-RU" sz="1200" dirty="0">
            <a:solidFill>
              <a:schemeClr val="tx1"/>
            </a:solidFill>
          </a:endParaRPr>
        </a:p>
      </dgm:t>
    </dgm:pt>
    <dgm:pt modelId="{B8F020EE-FB01-4135-9489-38262F31BA1B}" type="parTrans" cxnId="{DD3C4B25-F3E9-4D3E-899B-DD736FF2153D}">
      <dgm:prSet/>
      <dgm:spPr/>
      <dgm:t>
        <a:bodyPr/>
        <a:lstStyle/>
        <a:p>
          <a:endParaRPr lang="ru-RU"/>
        </a:p>
      </dgm:t>
    </dgm:pt>
    <dgm:pt modelId="{E9FF2089-BC07-4D23-B153-526579A9B04D}" type="sibTrans" cxnId="{DD3C4B25-F3E9-4D3E-899B-DD736FF2153D}">
      <dgm:prSet/>
      <dgm:spPr/>
      <dgm:t>
        <a:bodyPr/>
        <a:lstStyle/>
        <a:p>
          <a:endParaRPr lang="ru-RU"/>
        </a:p>
      </dgm:t>
    </dgm:pt>
    <dgm:pt modelId="{BC4316F5-E1DA-4AD7-B4C4-CDDAE9EC67C3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Реализация проектов </a:t>
          </a:r>
          <a:r>
            <a:rPr lang="ru-RU" dirty="0" err="1" smtClean="0">
              <a:solidFill>
                <a:schemeClr val="tx1"/>
              </a:solidFill>
            </a:rPr>
            <a:t>тьюторского</a:t>
          </a:r>
          <a:r>
            <a:rPr lang="ru-RU" dirty="0" smtClean="0">
              <a:solidFill>
                <a:schemeClr val="tx1"/>
              </a:solidFill>
            </a:rPr>
            <a:t> сопровождения, индивидуальных маршрутов</a:t>
          </a:r>
          <a:endParaRPr lang="ru-RU" dirty="0">
            <a:solidFill>
              <a:schemeClr val="tx1"/>
            </a:solidFill>
          </a:endParaRPr>
        </a:p>
      </dgm:t>
    </dgm:pt>
    <dgm:pt modelId="{D65D573A-EE44-4097-823A-853358D30EA9}" type="parTrans" cxnId="{559A92AF-5815-46F9-BA81-D3C01FEF249F}">
      <dgm:prSet/>
      <dgm:spPr/>
      <dgm:t>
        <a:bodyPr/>
        <a:lstStyle/>
        <a:p>
          <a:endParaRPr lang="ru-RU"/>
        </a:p>
      </dgm:t>
    </dgm:pt>
    <dgm:pt modelId="{02B1D259-9C69-40C5-B982-AE104ABF7AFC}" type="sibTrans" cxnId="{559A92AF-5815-46F9-BA81-D3C01FEF249F}">
      <dgm:prSet/>
      <dgm:spPr/>
      <dgm:t>
        <a:bodyPr/>
        <a:lstStyle/>
        <a:p>
          <a:endParaRPr lang="ru-RU"/>
        </a:p>
      </dgm:t>
    </dgm:pt>
    <dgm:pt modelId="{F30EFFE8-6FB5-43DE-B424-90C3AB2E732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Проведение массовых мероприятий для детей,</a:t>
          </a:r>
        </a:p>
        <a:p>
          <a:r>
            <a:rPr lang="ru-RU" sz="1200" dirty="0" smtClean="0">
              <a:solidFill>
                <a:schemeClr val="tx1"/>
              </a:solidFill>
            </a:rPr>
            <a:t>мастер – классов, благотворительных акций</a:t>
          </a:r>
          <a:endParaRPr lang="ru-RU" sz="1200" dirty="0">
            <a:solidFill>
              <a:schemeClr val="tx1"/>
            </a:solidFill>
          </a:endParaRPr>
        </a:p>
      </dgm:t>
    </dgm:pt>
    <dgm:pt modelId="{732A4F33-E536-45E2-8C39-588B326A432D}" type="parTrans" cxnId="{FBB731B6-7A51-4357-8D42-EEEE138797E4}">
      <dgm:prSet/>
      <dgm:spPr/>
      <dgm:t>
        <a:bodyPr/>
        <a:lstStyle/>
        <a:p>
          <a:endParaRPr lang="ru-RU"/>
        </a:p>
      </dgm:t>
    </dgm:pt>
    <dgm:pt modelId="{46D85CFA-2AEB-4E0C-A7BA-4C2E0FD88B21}" type="sibTrans" cxnId="{FBB731B6-7A51-4357-8D42-EEEE138797E4}">
      <dgm:prSet/>
      <dgm:spPr/>
      <dgm:t>
        <a:bodyPr/>
        <a:lstStyle/>
        <a:p>
          <a:endParaRPr lang="ru-RU"/>
        </a:p>
      </dgm:t>
    </dgm:pt>
    <dgm:pt modelId="{9614076C-D54A-4B83-8F6E-B233D90DFC7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Работа с родителями обучающихся, расширение социального партнерства</a:t>
          </a:r>
          <a:endParaRPr lang="ru-RU" sz="1200" dirty="0">
            <a:solidFill>
              <a:schemeClr val="tx1"/>
            </a:solidFill>
          </a:endParaRPr>
        </a:p>
      </dgm:t>
    </dgm:pt>
    <dgm:pt modelId="{13CC5FB2-AD14-4D1B-B420-32D698B2E3C9}" type="parTrans" cxnId="{A22B575B-CAB0-4F24-B3A7-F2CB7E66F79D}">
      <dgm:prSet/>
      <dgm:spPr/>
      <dgm:t>
        <a:bodyPr/>
        <a:lstStyle/>
        <a:p>
          <a:endParaRPr lang="ru-RU"/>
        </a:p>
      </dgm:t>
    </dgm:pt>
    <dgm:pt modelId="{B2F0ECA5-784A-469B-9D67-7E67D658BB3C}" type="sibTrans" cxnId="{A22B575B-CAB0-4F24-B3A7-F2CB7E66F79D}">
      <dgm:prSet/>
      <dgm:spPr/>
      <dgm:t>
        <a:bodyPr/>
        <a:lstStyle/>
        <a:p>
          <a:endParaRPr lang="ru-RU"/>
        </a:p>
      </dgm:t>
    </dgm:pt>
    <dgm:pt modelId="{4E9C1624-F74F-4F14-8323-6EE1FD5E5A4D}" type="pres">
      <dgm:prSet presAssocID="{DE97E23B-6EB5-47AE-86A1-3C71426E51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E8098-06F5-40AA-AE0F-DBA70BB5DD4A}" type="pres">
      <dgm:prSet presAssocID="{65E0E088-F3E3-4451-BD6D-521D71BD65F2}" presName="node" presStyleLbl="node1" presStyleIdx="0" presStyleCnt="5" custScaleX="164942" custScaleY="102399" custRadScaleRad="88167" custRadScaleInc="32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E9CE-6302-42C5-BF09-BE8FFB93486B}" type="pres">
      <dgm:prSet presAssocID="{3EC3C348-734A-4670-B67B-25A6E9C5C84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0734068-C154-425D-A7C6-381BB5CBF1BC}" type="pres">
      <dgm:prSet presAssocID="{3EC3C348-734A-4670-B67B-25A6E9C5C84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8652A7F-CDCE-498F-BE43-65441F26B9F9}" type="pres">
      <dgm:prSet presAssocID="{F736C7C3-0424-4BA8-BB88-968B951577E3}" presName="node" presStyleLbl="node1" presStyleIdx="1" presStyleCnt="5" custScaleX="162145" custScaleY="106658" custRadScaleRad="154484" custRadScaleInc="18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CAE89-EE1C-49D1-919F-92FAB462AA15}" type="pres">
      <dgm:prSet presAssocID="{E9FF2089-BC07-4D23-B153-526579A9B04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5BB114C-1F8E-4578-BE26-5DF867FAD014}" type="pres">
      <dgm:prSet presAssocID="{E9FF2089-BC07-4D23-B153-526579A9B04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2146645-A48E-4249-8A02-220731A84DAF}" type="pres">
      <dgm:prSet presAssocID="{BC4316F5-E1DA-4AD7-B4C4-CDDAE9EC67C3}" presName="node" presStyleLbl="node1" presStyleIdx="2" presStyleCnt="5" custScaleX="167775" custScaleY="118258" custRadScaleRad="120341" custRadScaleInc="-44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CC831-4CC6-427B-951A-F51737CE20A9}" type="pres">
      <dgm:prSet presAssocID="{02B1D259-9C69-40C5-B982-AE104ABF7AF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39393FC-8D31-4990-833F-7DCE4E74B69A}" type="pres">
      <dgm:prSet presAssocID="{02B1D259-9C69-40C5-B982-AE104ABF7AF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72741D5-0F2E-4106-9CE8-79BF6BE790D8}" type="pres">
      <dgm:prSet presAssocID="{F30EFFE8-6FB5-43DE-B424-90C3AB2E732F}" presName="node" presStyleLbl="node1" presStyleIdx="3" presStyleCnt="5" custScaleX="169010" custScaleY="113317" custRadScaleRad="101252" custRadScaleInc="1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7F051-AB0E-4415-B926-656B1FB3DCE1}" type="pres">
      <dgm:prSet presAssocID="{46D85CFA-2AEB-4E0C-A7BA-4C2E0FD88B2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61E0A7F-B88A-41BD-BFC8-38135505EB2A}" type="pres">
      <dgm:prSet presAssocID="{46D85CFA-2AEB-4E0C-A7BA-4C2E0FD88B2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166C239-BF0A-4EEC-8FDB-C618594DA6CE}" type="pres">
      <dgm:prSet presAssocID="{9614076C-D54A-4B83-8F6E-B233D90DFC74}" presName="node" presStyleLbl="node1" presStyleIdx="4" presStyleCnt="5" custScaleX="154851" custScaleY="111033" custRadScaleRad="116790" custRadScaleInc="-5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6FA61-99FD-4BE8-BD86-39A2E9B68410}" type="pres">
      <dgm:prSet presAssocID="{B2F0ECA5-784A-469B-9D67-7E67D658BB3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A4CAA52-4613-41EB-8009-7527D57A38AE}" type="pres">
      <dgm:prSet presAssocID="{B2F0ECA5-784A-469B-9D67-7E67D658BB3C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4BE5A1D-54A3-4D6F-AD40-7B7624C2F289}" type="presOf" srcId="{B2F0ECA5-784A-469B-9D67-7E67D658BB3C}" destId="{4A4CAA52-4613-41EB-8009-7527D57A38AE}" srcOrd="1" destOrd="0" presId="urn:microsoft.com/office/officeart/2005/8/layout/cycle2"/>
    <dgm:cxn modelId="{64F8E5E0-2C8D-4427-908B-A3B5F124BD9F}" type="presOf" srcId="{BC4316F5-E1DA-4AD7-B4C4-CDDAE9EC67C3}" destId="{F2146645-A48E-4249-8A02-220731A84DAF}" srcOrd="0" destOrd="0" presId="urn:microsoft.com/office/officeart/2005/8/layout/cycle2"/>
    <dgm:cxn modelId="{E9B48F10-C661-438B-813F-C10F1D20CF1E}" type="presOf" srcId="{3EC3C348-734A-4670-B67B-25A6E9C5C84C}" destId="{40734068-C154-425D-A7C6-381BB5CBF1BC}" srcOrd="1" destOrd="0" presId="urn:microsoft.com/office/officeart/2005/8/layout/cycle2"/>
    <dgm:cxn modelId="{30313B19-1A9D-4BB4-8A2F-1D53D1A0D876}" type="presOf" srcId="{02B1D259-9C69-40C5-B982-AE104ABF7AFC}" destId="{11BCC831-4CC6-427B-951A-F51737CE20A9}" srcOrd="0" destOrd="0" presId="urn:microsoft.com/office/officeart/2005/8/layout/cycle2"/>
    <dgm:cxn modelId="{BD2D492C-3A25-4599-AE9F-2238B7C2A99B}" type="presOf" srcId="{46D85CFA-2AEB-4E0C-A7BA-4C2E0FD88B21}" destId="{FC27F051-AB0E-4415-B926-656B1FB3DCE1}" srcOrd="0" destOrd="0" presId="urn:microsoft.com/office/officeart/2005/8/layout/cycle2"/>
    <dgm:cxn modelId="{1DBCE386-A3E5-4567-82C0-12C72DF02D70}" type="presOf" srcId="{9614076C-D54A-4B83-8F6E-B233D90DFC74}" destId="{F166C239-BF0A-4EEC-8FDB-C618594DA6CE}" srcOrd="0" destOrd="0" presId="urn:microsoft.com/office/officeart/2005/8/layout/cycle2"/>
    <dgm:cxn modelId="{A5966C26-E9F2-4510-9BDB-D964B8DD65E8}" type="presOf" srcId="{F736C7C3-0424-4BA8-BB88-968B951577E3}" destId="{88652A7F-CDCE-498F-BE43-65441F26B9F9}" srcOrd="0" destOrd="0" presId="urn:microsoft.com/office/officeart/2005/8/layout/cycle2"/>
    <dgm:cxn modelId="{A22B575B-CAB0-4F24-B3A7-F2CB7E66F79D}" srcId="{DE97E23B-6EB5-47AE-86A1-3C71426E51F3}" destId="{9614076C-D54A-4B83-8F6E-B233D90DFC74}" srcOrd="4" destOrd="0" parTransId="{13CC5FB2-AD14-4D1B-B420-32D698B2E3C9}" sibTransId="{B2F0ECA5-784A-469B-9D67-7E67D658BB3C}"/>
    <dgm:cxn modelId="{9719680C-69F1-4ABD-8A7B-6C670EFC121A}" type="presOf" srcId="{02B1D259-9C69-40C5-B982-AE104ABF7AFC}" destId="{039393FC-8D31-4990-833F-7DCE4E74B69A}" srcOrd="1" destOrd="0" presId="urn:microsoft.com/office/officeart/2005/8/layout/cycle2"/>
    <dgm:cxn modelId="{8552A06C-573A-4CE5-B047-31C986D00839}" type="presOf" srcId="{E9FF2089-BC07-4D23-B153-526579A9B04D}" destId="{F5BB114C-1F8E-4578-BE26-5DF867FAD014}" srcOrd="1" destOrd="0" presId="urn:microsoft.com/office/officeart/2005/8/layout/cycle2"/>
    <dgm:cxn modelId="{38B06003-C73D-4974-BC99-9265BCC6692E}" type="presOf" srcId="{65E0E088-F3E3-4451-BD6D-521D71BD65F2}" destId="{493E8098-06F5-40AA-AE0F-DBA70BB5DD4A}" srcOrd="0" destOrd="0" presId="urn:microsoft.com/office/officeart/2005/8/layout/cycle2"/>
    <dgm:cxn modelId="{2C22C379-1F4F-4BFD-9C9E-0635775FE0E5}" type="presOf" srcId="{E9FF2089-BC07-4D23-B153-526579A9B04D}" destId="{B04CAE89-EE1C-49D1-919F-92FAB462AA15}" srcOrd="0" destOrd="0" presId="urn:microsoft.com/office/officeart/2005/8/layout/cycle2"/>
    <dgm:cxn modelId="{9F66D337-374A-48B8-8310-C28745045989}" type="presOf" srcId="{F30EFFE8-6FB5-43DE-B424-90C3AB2E732F}" destId="{372741D5-0F2E-4106-9CE8-79BF6BE790D8}" srcOrd="0" destOrd="0" presId="urn:microsoft.com/office/officeart/2005/8/layout/cycle2"/>
    <dgm:cxn modelId="{ADCEFD7B-D0D7-4256-BA4B-C65E9276758C}" srcId="{DE97E23B-6EB5-47AE-86A1-3C71426E51F3}" destId="{65E0E088-F3E3-4451-BD6D-521D71BD65F2}" srcOrd="0" destOrd="0" parTransId="{C8F57B38-4B39-4E24-BA48-5DF643A21FF9}" sibTransId="{3EC3C348-734A-4670-B67B-25A6E9C5C84C}"/>
    <dgm:cxn modelId="{559A92AF-5815-46F9-BA81-D3C01FEF249F}" srcId="{DE97E23B-6EB5-47AE-86A1-3C71426E51F3}" destId="{BC4316F5-E1DA-4AD7-B4C4-CDDAE9EC67C3}" srcOrd="2" destOrd="0" parTransId="{D65D573A-EE44-4097-823A-853358D30EA9}" sibTransId="{02B1D259-9C69-40C5-B982-AE104ABF7AFC}"/>
    <dgm:cxn modelId="{FBB731B6-7A51-4357-8D42-EEEE138797E4}" srcId="{DE97E23B-6EB5-47AE-86A1-3C71426E51F3}" destId="{F30EFFE8-6FB5-43DE-B424-90C3AB2E732F}" srcOrd="3" destOrd="0" parTransId="{732A4F33-E536-45E2-8C39-588B326A432D}" sibTransId="{46D85CFA-2AEB-4E0C-A7BA-4C2E0FD88B21}"/>
    <dgm:cxn modelId="{DD3C4B25-F3E9-4D3E-899B-DD736FF2153D}" srcId="{DE97E23B-6EB5-47AE-86A1-3C71426E51F3}" destId="{F736C7C3-0424-4BA8-BB88-968B951577E3}" srcOrd="1" destOrd="0" parTransId="{B8F020EE-FB01-4135-9489-38262F31BA1B}" sibTransId="{E9FF2089-BC07-4D23-B153-526579A9B04D}"/>
    <dgm:cxn modelId="{31030B46-5529-43EA-97C2-80856C2E7F94}" type="presOf" srcId="{3EC3C348-734A-4670-B67B-25A6E9C5C84C}" destId="{B8B6E9CE-6302-42C5-BF09-BE8FFB93486B}" srcOrd="0" destOrd="0" presId="urn:microsoft.com/office/officeart/2005/8/layout/cycle2"/>
    <dgm:cxn modelId="{85167D49-B2B0-43F0-954D-CF555C0F6D11}" type="presOf" srcId="{46D85CFA-2AEB-4E0C-A7BA-4C2E0FD88B21}" destId="{461E0A7F-B88A-41BD-BFC8-38135505EB2A}" srcOrd="1" destOrd="0" presId="urn:microsoft.com/office/officeart/2005/8/layout/cycle2"/>
    <dgm:cxn modelId="{4B7404C0-FB33-4C72-9641-DF00413D48E1}" type="presOf" srcId="{DE97E23B-6EB5-47AE-86A1-3C71426E51F3}" destId="{4E9C1624-F74F-4F14-8323-6EE1FD5E5A4D}" srcOrd="0" destOrd="0" presId="urn:microsoft.com/office/officeart/2005/8/layout/cycle2"/>
    <dgm:cxn modelId="{707C5033-D302-4E2E-8D5D-06BFAA64E5ED}" type="presOf" srcId="{B2F0ECA5-784A-469B-9D67-7E67D658BB3C}" destId="{D996FA61-99FD-4BE8-BD86-39A2E9B68410}" srcOrd="0" destOrd="0" presId="urn:microsoft.com/office/officeart/2005/8/layout/cycle2"/>
    <dgm:cxn modelId="{E2682EE7-AD77-4ABA-B048-864785AA67E9}" type="presParOf" srcId="{4E9C1624-F74F-4F14-8323-6EE1FD5E5A4D}" destId="{493E8098-06F5-40AA-AE0F-DBA70BB5DD4A}" srcOrd="0" destOrd="0" presId="urn:microsoft.com/office/officeart/2005/8/layout/cycle2"/>
    <dgm:cxn modelId="{41288DBD-75E0-4423-9846-05227C415CB2}" type="presParOf" srcId="{4E9C1624-F74F-4F14-8323-6EE1FD5E5A4D}" destId="{B8B6E9CE-6302-42C5-BF09-BE8FFB93486B}" srcOrd="1" destOrd="0" presId="urn:microsoft.com/office/officeart/2005/8/layout/cycle2"/>
    <dgm:cxn modelId="{FD53AC1C-1A47-4017-9295-3CCDCB49B6FF}" type="presParOf" srcId="{B8B6E9CE-6302-42C5-BF09-BE8FFB93486B}" destId="{40734068-C154-425D-A7C6-381BB5CBF1BC}" srcOrd="0" destOrd="0" presId="urn:microsoft.com/office/officeart/2005/8/layout/cycle2"/>
    <dgm:cxn modelId="{ECCB71E2-B6A8-43F5-8860-F91964FE2D8E}" type="presParOf" srcId="{4E9C1624-F74F-4F14-8323-6EE1FD5E5A4D}" destId="{88652A7F-CDCE-498F-BE43-65441F26B9F9}" srcOrd="2" destOrd="0" presId="urn:microsoft.com/office/officeart/2005/8/layout/cycle2"/>
    <dgm:cxn modelId="{FB904A94-BFCC-473F-933D-6C2C71B3C321}" type="presParOf" srcId="{4E9C1624-F74F-4F14-8323-6EE1FD5E5A4D}" destId="{B04CAE89-EE1C-49D1-919F-92FAB462AA15}" srcOrd="3" destOrd="0" presId="urn:microsoft.com/office/officeart/2005/8/layout/cycle2"/>
    <dgm:cxn modelId="{14FB6DFE-CF84-4E89-8440-E505509ECC79}" type="presParOf" srcId="{B04CAE89-EE1C-49D1-919F-92FAB462AA15}" destId="{F5BB114C-1F8E-4578-BE26-5DF867FAD014}" srcOrd="0" destOrd="0" presId="urn:microsoft.com/office/officeart/2005/8/layout/cycle2"/>
    <dgm:cxn modelId="{736D7724-E8BA-4B47-8A19-2E964E7866AE}" type="presParOf" srcId="{4E9C1624-F74F-4F14-8323-6EE1FD5E5A4D}" destId="{F2146645-A48E-4249-8A02-220731A84DAF}" srcOrd="4" destOrd="0" presId="urn:microsoft.com/office/officeart/2005/8/layout/cycle2"/>
    <dgm:cxn modelId="{16B17FE3-CAA3-4ED4-8F05-42256D695DF3}" type="presParOf" srcId="{4E9C1624-F74F-4F14-8323-6EE1FD5E5A4D}" destId="{11BCC831-4CC6-427B-951A-F51737CE20A9}" srcOrd="5" destOrd="0" presId="urn:microsoft.com/office/officeart/2005/8/layout/cycle2"/>
    <dgm:cxn modelId="{EE9CAF40-2EBD-4415-B51D-1CDDCCA25373}" type="presParOf" srcId="{11BCC831-4CC6-427B-951A-F51737CE20A9}" destId="{039393FC-8D31-4990-833F-7DCE4E74B69A}" srcOrd="0" destOrd="0" presId="urn:microsoft.com/office/officeart/2005/8/layout/cycle2"/>
    <dgm:cxn modelId="{74900E86-C714-4786-B583-E6AC4CF7382C}" type="presParOf" srcId="{4E9C1624-F74F-4F14-8323-6EE1FD5E5A4D}" destId="{372741D5-0F2E-4106-9CE8-79BF6BE790D8}" srcOrd="6" destOrd="0" presId="urn:microsoft.com/office/officeart/2005/8/layout/cycle2"/>
    <dgm:cxn modelId="{027F1872-E30E-4E3F-B28D-37FFF4210565}" type="presParOf" srcId="{4E9C1624-F74F-4F14-8323-6EE1FD5E5A4D}" destId="{FC27F051-AB0E-4415-B926-656B1FB3DCE1}" srcOrd="7" destOrd="0" presId="urn:microsoft.com/office/officeart/2005/8/layout/cycle2"/>
    <dgm:cxn modelId="{CB7B91F9-C9A9-4204-9399-32255A46952C}" type="presParOf" srcId="{FC27F051-AB0E-4415-B926-656B1FB3DCE1}" destId="{461E0A7F-B88A-41BD-BFC8-38135505EB2A}" srcOrd="0" destOrd="0" presId="urn:microsoft.com/office/officeart/2005/8/layout/cycle2"/>
    <dgm:cxn modelId="{7B1F35DF-ACEF-4E6A-A857-7AA66CBF35DD}" type="presParOf" srcId="{4E9C1624-F74F-4F14-8323-6EE1FD5E5A4D}" destId="{F166C239-BF0A-4EEC-8FDB-C618594DA6CE}" srcOrd="8" destOrd="0" presId="urn:microsoft.com/office/officeart/2005/8/layout/cycle2"/>
    <dgm:cxn modelId="{15AA7E3E-E427-42F1-9789-929462B51216}" type="presParOf" srcId="{4E9C1624-F74F-4F14-8323-6EE1FD5E5A4D}" destId="{D996FA61-99FD-4BE8-BD86-39A2E9B68410}" srcOrd="9" destOrd="0" presId="urn:microsoft.com/office/officeart/2005/8/layout/cycle2"/>
    <dgm:cxn modelId="{F24C75A5-7BDA-494D-803B-3A8FAB524898}" type="presParOf" srcId="{D996FA61-99FD-4BE8-BD86-39A2E9B68410}" destId="{4A4CAA52-4613-41EB-8009-7527D57A38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3E8098-06F5-40AA-AE0F-DBA70BB5DD4A}">
      <dsp:nvSpPr>
        <dsp:cNvPr id="0" name=""/>
        <dsp:cNvSpPr/>
      </dsp:nvSpPr>
      <dsp:spPr>
        <a:xfrm>
          <a:off x="2880324" y="176015"/>
          <a:ext cx="2331121" cy="1447202"/>
        </a:xfrm>
        <a:prstGeom prst="ellipse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Реализация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мини - проектов</a:t>
          </a:r>
          <a:endParaRPr lang="ru-RU" sz="1200" kern="1200" dirty="0"/>
        </a:p>
      </dsp:txBody>
      <dsp:txXfrm>
        <a:off x="2880324" y="176015"/>
        <a:ext cx="2331121" cy="1447202"/>
      </dsp:txXfrm>
    </dsp:sp>
    <dsp:sp modelId="{B8B6E9CE-6302-42C5-BF09-BE8FFB93486B}">
      <dsp:nvSpPr>
        <dsp:cNvPr id="0" name=""/>
        <dsp:cNvSpPr/>
      </dsp:nvSpPr>
      <dsp:spPr>
        <a:xfrm rot="1424651">
          <a:off x="5073869" y="1163457"/>
          <a:ext cx="227944" cy="476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424651">
        <a:off x="5073869" y="1163457"/>
        <a:ext cx="227944" cy="476987"/>
      </dsp:txXfrm>
    </dsp:sp>
    <dsp:sp modelId="{88652A7F-CDCE-498F-BE43-65441F26B9F9}">
      <dsp:nvSpPr>
        <dsp:cNvPr id="0" name=""/>
        <dsp:cNvSpPr/>
      </dsp:nvSpPr>
      <dsp:spPr>
        <a:xfrm>
          <a:off x="5197240" y="1156411"/>
          <a:ext cx="2291591" cy="1507394"/>
        </a:xfrm>
        <a:prstGeom prst="ellipse">
          <a:avLst/>
        </a:prstGeom>
        <a:gradFill rotWithShape="1">
          <a:gsLst>
            <a:gs pos="0">
              <a:schemeClr val="accent4">
                <a:tint val="98000"/>
                <a:shade val="25000"/>
                <a:satMod val="250000"/>
              </a:schemeClr>
            </a:gs>
            <a:gs pos="68000">
              <a:schemeClr val="accent4">
                <a:tint val="86000"/>
                <a:satMod val="115000"/>
              </a:schemeClr>
            </a:gs>
            <a:gs pos="100000">
              <a:schemeClr val="accent4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Обучение по дополнительным общеобразовательным (адаптированным) программам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197240" y="1156411"/>
        <a:ext cx="2291591" cy="1507394"/>
      </dsp:txXfrm>
    </dsp:sp>
    <dsp:sp modelId="{B04CAE89-EE1C-49D1-919F-92FAB462AA15}">
      <dsp:nvSpPr>
        <dsp:cNvPr id="0" name=""/>
        <dsp:cNvSpPr/>
      </dsp:nvSpPr>
      <dsp:spPr>
        <a:xfrm rot="6949734">
          <a:off x="5800246" y="2568661"/>
          <a:ext cx="217165" cy="476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6949734">
        <a:off x="5800246" y="2568661"/>
        <a:ext cx="217165" cy="476987"/>
      </dsp:txXfrm>
    </dsp:sp>
    <dsp:sp modelId="{F2146645-A48E-4249-8A02-220731A84DAF}">
      <dsp:nvSpPr>
        <dsp:cNvPr id="0" name=""/>
        <dsp:cNvSpPr/>
      </dsp:nvSpPr>
      <dsp:spPr>
        <a:xfrm>
          <a:off x="4248480" y="2952327"/>
          <a:ext cx="2371160" cy="1671337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Реализация проектов </a:t>
          </a:r>
          <a:r>
            <a:rPr lang="ru-RU" sz="1300" kern="1200" dirty="0" err="1" smtClean="0">
              <a:solidFill>
                <a:schemeClr val="tx1"/>
              </a:solidFill>
            </a:rPr>
            <a:t>тьюторского</a:t>
          </a:r>
          <a:r>
            <a:rPr lang="ru-RU" sz="1300" kern="1200" dirty="0" smtClean="0">
              <a:solidFill>
                <a:schemeClr val="tx1"/>
              </a:solidFill>
            </a:rPr>
            <a:t> сопровождения, индивидуальных маршрутов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4248480" y="2952327"/>
        <a:ext cx="2371160" cy="1671337"/>
      </dsp:txXfrm>
    </dsp:sp>
    <dsp:sp modelId="{11BCC831-4CC6-427B-951A-F51737CE20A9}">
      <dsp:nvSpPr>
        <dsp:cNvPr id="0" name=""/>
        <dsp:cNvSpPr/>
      </dsp:nvSpPr>
      <dsp:spPr>
        <a:xfrm rot="10642467">
          <a:off x="3932119" y="3613206"/>
          <a:ext cx="225482" cy="476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642467">
        <a:off x="3932119" y="3613206"/>
        <a:ext cx="225482" cy="476987"/>
      </dsp:txXfrm>
    </dsp:sp>
    <dsp:sp modelId="{372741D5-0F2E-4106-9CE8-79BF6BE790D8}">
      <dsp:nvSpPr>
        <dsp:cNvPr id="0" name=""/>
        <dsp:cNvSpPr/>
      </dsp:nvSpPr>
      <dsp:spPr>
        <a:xfrm>
          <a:off x="1440158" y="3115622"/>
          <a:ext cx="2388614" cy="1601506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Проведение массовых мероприятий для детей,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мастер – классов, благотворительных акций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440158" y="3115622"/>
        <a:ext cx="2388614" cy="1601506"/>
      </dsp:txXfrm>
    </dsp:sp>
    <dsp:sp modelId="{FC27F051-AB0E-4415-B926-656B1FB3DCE1}">
      <dsp:nvSpPr>
        <dsp:cNvPr id="0" name=""/>
        <dsp:cNvSpPr/>
      </dsp:nvSpPr>
      <dsp:spPr>
        <a:xfrm rot="14710170">
          <a:off x="2008083" y="2657158"/>
          <a:ext cx="308164" cy="476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4710170">
        <a:off x="2008083" y="2657158"/>
        <a:ext cx="308164" cy="476987"/>
      </dsp:txXfrm>
    </dsp:sp>
    <dsp:sp modelId="{F166C239-BF0A-4EEC-8FDB-C618594DA6CE}">
      <dsp:nvSpPr>
        <dsp:cNvPr id="0" name=""/>
        <dsp:cNvSpPr/>
      </dsp:nvSpPr>
      <dsp:spPr>
        <a:xfrm>
          <a:off x="597587" y="1094582"/>
          <a:ext cx="2188505" cy="1569226"/>
        </a:xfrm>
        <a:prstGeom prst="ellipse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Работа с родителями обучающихся, расширение социального партнерства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97587" y="1094582"/>
        <a:ext cx="2188505" cy="1569226"/>
      </dsp:txXfrm>
    </dsp:sp>
    <dsp:sp modelId="{D996FA61-99FD-4BE8-BD86-39A2E9B68410}">
      <dsp:nvSpPr>
        <dsp:cNvPr id="0" name=""/>
        <dsp:cNvSpPr/>
      </dsp:nvSpPr>
      <dsp:spPr>
        <a:xfrm rot="20244393">
          <a:off x="2725257" y="1158183"/>
          <a:ext cx="252263" cy="476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20244393">
        <a:off x="2725257" y="1158183"/>
        <a:ext cx="252263" cy="476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0.81034</cdr:x>
      <cdr:y>0.30769</cdr:y>
    </cdr:from>
    <cdr:to>
      <cdr:x>0.92069</cdr:x>
      <cdr:y>0.55384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15172" y="1143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0.81897</cdr:x>
      <cdr:y>0.38462</cdr:y>
    </cdr:from>
    <cdr:to>
      <cdr:x>0.92931</cdr:x>
      <cdr:y>0.63077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86610" y="14287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3F0F6-9747-4F36-A7C2-BADCA5FEBE6C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89210-72D3-4C44-8943-3324A2E6D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481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1458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Количество детей с ОВЗ в МОУ ЦДТ «Витязь»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9999837"/>
              </p:ext>
            </p:extLst>
          </p:nvPr>
        </p:nvGraphicFramePr>
        <p:xfrm>
          <a:off x="467544" y="1844824"/>
          <a:ext cx="8072494" cy="4007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58204" cy="134704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Основные виды деятельности: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58162" cy="45720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ru-RU" sz="9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1556792"/>
          <a:ext cx="748883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Адаптированные общеобразовательные программы </a:t>
            </a:r>
            <a:br>
              <a:rPr lang="ru-RU" sz="2400" b="1" i="1" dirty="0" smtClean="0"/>
            </a:br>
            <a:r>
              <a:rPr lang="ru-RU" sz="2400" b="1" i="1" dirty="0" smtClean="0"/>
              <a:t>МОУ ДО ЦДТ «Витязь»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Художественная направленность:</a:t>
            </a:r>
          </a:p>
          <a:p>
            <a:r>
              <a:rPr lang="ru-RU" i="1" dirty="0" smtClean="0"/>
              <a:t>«</a:t>
            </a:r>
            <a:r>
              <a:rPr lang="ru-RU" i="1" dirty="0" err="1" smtClean="0"/>
              <a:t>Бисероплетение</a:t>
            </a:r>
            <a:r>
              <a:rPr lang="ru-RU" i="1" dirty="0" smtClean="0"/>
              <a:t>»    </a:t>
            </a:r>
            <a:r>
              <a:rPr lang="ru-RU" dirty="0" smtClean="0"/>
              <a:t>-                                   7-14 лет</a:t>
            </a:r>
          </a:p>
          <a:p>
            <a:r>
              <a:rPr lang="ru-RU" i="1" dirty="0" smtClean="0"/>
              <a:t>«</a:t>
            </a:r>
            <a:r>
              <a:rPr lang="ru-RU" i="1" dirty="0" err="1" smtClean="0"/>
              <a:t>Изодеятельность</a:t>
            </a:r>
            <a:r>
              <a:rPr lang="ru-RU" i="1" dirty="0" smtClean="0"/>
              <a:t>»   </a:t>
            </a:r>
            <a:r>
              <a:rPr lang="ru-RU" dirty="0" smtClean="0"/>
              <a:t>-                                 7-18 лет</a:t>
            </a:r>
          </a:p>
          <a:p>
            <a:r>
              <a:rPr lang="ru-RU" i="1" dirty="0" smtClean="0"/>
              <a:t>«</a:t>
            </a:r>
            <a:r>
              <a:rPr lang="ru-RU" i="1" dirty="0" err="1" smtClean="0"/>
              <a:t>Изонить</a:t>
            </a:r>
            <a:r>
              <a:rPr lang="ru-RU" i="1" dirty="0" smtClean="0"/>
              <a:t>»    </a:t>
            </a:r>
            <a:r>
              <a:rPr lang="ru-RU" dirty="0" smtClean="0"/>
              <a:t>-                                                 6-15 лет</a:t>
            </a:r>
          </a:p>
          <a:p>
            <a:r>
              <a:rPr lang="ru-RU" i="1" dirty="0" smtClean="0"/>
              <a:t>«</a:t>
            </a:r>
            <a:r>
              <a:rPr lang="ru-RU" i="1" dirty="0" err="1" smtClean="0"/>
              <a:t>Квилинг</a:t>
            </a:r>
            <a:r>
              <a:rPr lang="ru-RU" i="1" dirty="0" smtClean="0"/>
              <a:t>, конструирование из бумаги и картона» </a:t>
            </a:r>
            <a:r>
              <a:rPr lang="ru-RU" dirty="0" smtClean="0"/>
              <a:t>-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-     7-10 лет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«Основы сценического мастерства» </a:t>
            </a:r>
            <a:r>
              <a:rPr lang="ru-RU" dirty="0" smtClean="0"/>
              <a:t>-      7-18 лет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«Рукодельница»   -                                            </a:t>
            </a:r>
            <a:r>
              <a:rPr lang="ru-RU" dirty="0" smtClean="0"/>
              <a:t>6-14 лет </a:t>
            </a:r>
          </a:p>
          <a:p>
            <a:pPr>
              <a:buNone/>
            </a:pPr>
            <a:r>
              <a:rPr lang="ru-RU" b="1" i="1" dirty="0" err="1" smtClean="0"/>
              <a:t>Физкультурно</a:t>
            </a:r>
            <a:r>
              <a:rPr lang="ru-RU" b="1" i="1" dirty="0" smtClean="0"/>
              <a:t> – спортивная направленность: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«Шахматы»     </a:t>
            </a:r>
            <a:r>
              <a:rPr lang="ru-RU" dirty="0" smtClean="0"/>
              <a:t>-                                              7-18 лет</a:t>
            </a:r>
          </a:p>
          <a:p>
            <a:pPr>
              <a:buNone/>
            </a:pPr>
            <a:r>
              <a:rPr lang="ru-RU" b="1" i="1" dirty="0" err="1" smtClean="0"/>
              <a:t>Туристско</a:t>
            </a:r>
            <a:r>
              <a:rPr lang="ru-RU" b="1" i="1" dirty="0" smtClean="0"/>
              <a:t> – краеведческая направленность: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«Краеведение»     </a:t>
            </a:r>
            <a:r>
              <a:rPr lang="ru-RU" dirty="0" smtClean="0"/>
              <a:t>-                                           10-14 лет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87208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Количество  адаптированных</a:t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дополнительных общеобразовательных</a:t>
            </a:r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 программ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25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(8%)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2015/2016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  -  8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25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(32%)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767079970"/>
              </p:ext>
            </p:extLst>
          </p:nvPr>
        </p:nvGraphicFramePr>
        <p:xfrm>
          <a:off x="3995936" y="2681536"/>
          <a:ext cx="55446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400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Адаптированные программы,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реализуемые в </a:t>
            </a:r>
            <a:r>
              <a:rPr lang="ru-RU" sz="2000" b="1" dirty="0" smtClean="0">
                <a:solidFill>
                  <a:schemeClr val="tx1"/>
                </a:solidFill>
              </a:rPr>
              <a:t>2016/2017 </a:t>
            </a:r>
            <a:r>
              <a:rPr lang="ru-RU" sz="2000" b="1" dirty="0" smtClean="0">
                <a:solidFill>
                  <a:schemeClr val="tx1"/>
                </a:solidFill>
              </a:rPr>
              <a:t>учебном году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9041236"/>
              </p:ext>
            </p:extLst>
          </p:nvPr>
        </p:nvGraphicFramePr>
        <p:xfrm>
          <a:off x="179512" y="898947"/>
          <a:ext cx="8712967" cy="531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337"/>
                <a:gridCol w="1577110"/>
                <a:gridCol w="1498254"/>
                <a:gridCol w="1458266"/>
              </a:tblGrid>
              <a:tr h="8689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Название программы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ФИО педагога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 -во </a:t>
                      </a:r>
                    </a:p>
                    <a:p>
                      <a:r>
                        <a:rPr lang="ru-RU" sz="1400" dirty="0" err="1" smtClean="0"/>
                        <a:t>обуч-ся</a:t>
                      </a:r>
                      <a:r>
                        <a:rPr lang="ru-RU" sz="1400" dirty="0" smtClean="0"/>
                        <a:t>  с ОВЗ </a:t>
                      </a:r>
                      <a:r>
                        <a:rPr lang="ru-RU" sz="1400" dirty="0" smtClean="0"/>
                        <a:t>2016/2017 </a:t>
                      </a:r>
                      <a:r>
                        <a:rPr lang="ru-RU" sz="1400" dirty="0" smtClean="0"/>
                        <a:t>уч. 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Возраст обучающихся</a:t>
                      </a:r>
                      <a:endParaRPr lang="ru-RU" sz="1400" dirty="0"/>
                    </a:p>
                  </a:txBody>
                  <a:tcPr/>
                </a:tc>
              </a:tr>
              <a:tr h="7603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«Основы сценического мастерства»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Драгутенко</a:t>
                      </a:r>
                      <a:r>
                        <a:rPr lang="ru-RU" dirty="0" smtClean="0"/>
                        <a:t> А.А.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14-18 лет </a:t>
                      </a:r>
                      <a:endParaRPr lang="ru-RU" dirty="0"/>
                    </a:p>
                  </a:txBody>
                  <a:tcPr/>
                </a:tc>
              </a:tr>
              <a:tr h="645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/>
                        <a:t>«</a:t>
                      </a:r>
                      <a:r>
                        <a:rPr lang="ru-RU" b="1" i="0" dirty="0" err="1" smtClean="0"/>
                        <a:t>Изодеятельность</a:t>
                      </a:r>
                      <a:r>
                        <a:rPr lang="ru-RU" b="1" i="0" dirty="0" smtClean="0"/>
                        <a:t>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Рулева</a:t>
                      </a:r>
                      <a:r>
                        <a:rPr lang="ru-RU" dirty="0" smtClean="0"/>
                        <a:t> С.Ю.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лет</a:t>
                      </a:r>
                      <a:endParaRPr lang="ru-RU" dirty="0"/>
                    </a:p>
                  </a:txBody>
                  <a:tcPr/>
                </a:tc>
              </a:tr>
              <a:tr h="7603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</a:t>
                      </a:r>
                      <a:r>
                        <a:rPr lang="ru-RU" b="1" dirty="0" err="1" smtClean="0"/>
                        <a:t>Бисероплетение</a:t>
                      </a:r>
                      <a:r>
                        <a:rPr lang="ru-RU" b="1" dirty="0" smtClean="0"/>
                        <a:t>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Бузинова М.Л.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12-13 лет</a:t>
                      </a:r>
                    </a:p>
                  </a:txBody>
                  <a:tcPr/>
                </a:tc>
              </a:tr>
              <a:tr h="760332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b="1" i="0" dirty="0" smtClean="0"/>
                        <a:t>«Рукодельница»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Рощина Л.Е.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</a:p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60332"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«</a:t>
                      </a:r>
                      <a:r>
                        <a:rPr lang="ru-RU" b="1" i="0" dirty="0" err="1" smtClean="0"/>
                        <a:t>Квилинг</a:t>
                      </a:r>
                      <a:r>
                        <a:rPr lang="ru-RU" b="1" i="0" dirty="0" smtClean="0"/>
                        <a:t>, конструирование из бумаги и картона»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Готина С.В.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10-11 лет </a:t>
                      </a:r>
                    </a:p>
                  </a:txBody>
                  <a:tcPr/>
                </a:tc>
              </a:tr>
              <a:tr h="760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/>
                        <a:t>«</a:t>
                      </a:r>
                      <a:r>
                        <a:rPr lang="ru-RU" b="1" i="0" dirty="0" err="1" smtClean="0"/>
                        <a:t>Изонить</a:t>
                      </a:r>
                      <a:r>
                        <a:rPr lang="ru-RU" b="1" i="0" dirty="0" smtClean="0"/>
                        <a:t>»    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Цаплина И.В.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12-13 лет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2819</TotalTime>
  <Words>227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Количество детей с ОВЗ в МОУ ЦДТ «Витязь»</vt:lpstr>
      <vt:lpstr>  Основные виды деятельности: </vt:lpstr>
      <vt:lpstr> Адаптированные общеобразовательные программы  МОУ ДО ЦДТ «Витязь»</vt:lpstr>
      <vt:lpstr>Количество  адаптированных дополнительных общеобразовательных   программ</vt:lpstr>
      <vt:lpstr>Адаптированные программы,  реализуемые в 2016/2017 учебном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445</cp:revision>
  <dcterms:modified xsi:type="dcterms:W3CDTF">2016-12-21T07:51:11Z</dcterms:modified>
</cp:coreProperties>
</file>