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7" r:id="rId10"/>
    <p:sldId id="264" r:id="rId11"/>
    <p:sldId id="26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C899800-5988-4384-838F-CDB5AC74DBC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582B215-FC22-4108-84B0-60DCBCFB89B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7538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38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9614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Дача взятки должностному лицу наказывается лишением </a:t>
            </a:r>
            <a:r>
              <a:rPr lang="ru-RU" sz="3600" b="1" dirty="0" smtClean="0">
                <a:solidFill>
                  <a:srgbClr val="FF0000"/>
                </a:solidFill>
              </a:rPr>
              <a:t>свободы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4896544" cy="6120680"/>
          </a:xfrm>
        </p:spPr>
        <p:txBody>
          <a:bodyPr/>
          <a:lstStyle/>
          <a:p>
            <a:r>
              <a:rPr lang="ru-RU" i="1" dirty="0"/>
              <a:t>Уголовный кодекс РФ предусматривает три вида преступлений, связанных со взяткой: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получение </a:t>
            </a:r>
            <a:r>
              <a:rPr lang="ru-RU" sz="2800" dirty="0"/>
              <a:t>взятки </a:t>
            </a:r>
            <a:endParaRPr lang="ru-RU" sz="2800" dirty="0" smtClean="0"/>
          </a:p>
          <a:p>
            <a:pPr marL="18288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статья 290),</a:t>
            </a:r>
          </a:p>
          <a:p>
            <a:pPr marL="18288" indent="0">
              <a:buNone/>
            </a:pPr>
            <a:r>
              <a:rPr lang="ru-RU" sz="2800" dirty="0"/>
              <a:t>- дача взятки (статья 291),</a:t>
            </a:r>
          </a:p>
          <a:p>
            <a:pPr>
              <a:buFontTx/>
              <a:buChar char="-"/>
            </a:pPr>
            <a:r>
              <a:rPr lang="ru-RU" sz="2800" dirty="0" smtClean="0"/>
              <a:t>посредничество </a:t>
            </a:r>
            <a:r>
              <a:rPr lang="ru-RU" sz="2800" dirty="0"/>
              <a:t>во </a:t>
            </a:r>
            <a:r>
              <a:rPr lang="ru-RU" sz="2800" dirty="0" smtClean="0"/>
              <a:t>взяточничестве</a:t>
            </a:r>
          </a:p>
          <a:p>
            <a:pPr marL="18288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(статья </a:t>
            </a:r>
            <a:r>
              <a:rPr lang="ru-RU" sz="2800" dirty="0" smtClean="0"/>
              <a:t>291.1</a:t>
            </a:r>
            <a:r>
              <a:rPr lang="ru-RU" sz="2800" dirty="0"/>
              <a:t>).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53" y="1484313"/>
            <a:ext cx="371026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9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744"/>
            <a:ext cx="8640960" cy="644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0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240" y="836712"/>
            <a:ext cx="7543800" cy="4954488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Спасибо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3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419872" y="260648"/>
            <a:ext cx="5472608" cy="61926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Коррупция</a:t>
            </a:r>
            <a:r>
              <a:rPr lang="ru-RU" dirty="0"/>
              <a:t> (от лат. «растлевать») – использование должностным лицом своих властных полномочий и доверенных ему прав в целях личной выгоды, противоречащее установленным правилам (законодательству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Коррупции</a:t>
            </a:r>
            <a:r>
              <a:rPr lang="ru-RU" dirty="0"/>
              <a:t> может быть подвержен любой человек, обладающий властью над распределением по своему усмотрению каких-либо не принадлежащих ему ресурсов (чиновник, депутат, судья, администратор, экзаменатор, врач, педагог и т.д.).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9" y="260350"/>
            <a:ext cx="270970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8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04864"/>
            <a:ext cx="6624736" cy="4248472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Бытовая </a:t>
            </a:r>
            <a:r>
              <a:rPr lang="ru-RU" sz="3200" dirty="0">
                <a:solidFill>
                  <a:srgbClr val="FF0000"/>
                </a:solidFill>
              </a:rPr>
              <a:t>коррупция </a:t>
            </a:r>
            <a:r>
              <a:rPr lang="ru-RU" sz="3200" dirty="0"/>
              <a:t>порождается взаимодействием рядовых граждан и чиновников. В нее входят различные подарки от граждан и услуги должностному лицу и членам его семьи.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Деловая </a:t>
            </a:r>
            <a:r>
              <a:rPr lang="ru-RU" sz="3200" dirty="0">
                <a:solidFill>
                  <a:srgbClr val="FF0000"/>
                </a:solidFill>
              </a:rPr>
              <a:t>коррупция </a:t>
            </a:r>
            <a:r>
              <a:rPr lang="ru-RU" sz="3200" dirty="0"/>
              <a:t>возникает при взаимодействии власти и бизнеса.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Коррупция </a:t>
            </a:r>
            <a:r>
              <a:rPr lang="ru-RU" sz="3200" dirty="0">
                <a:solidFill>
                  <a:srgbClr val="FF0000"/>
                </a:solidFill>
              </a:rPr>
              <a:t>верховной власти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относится </a:t>
            </a:r>
            <a:r>
              <a:rPr lang="ru-RU" sz="3200" dirty="0"/>
              <a:t>к политическому руководству и верховным судам в демократических системах</a:t>
            </a:r>
            <a:r>
              <a:rPr lang="ru-RU" dirty="0"/>
              <a:t>.</a:t>
            </a:r>
          </a:p>
          <a:p>
            <a:pPr marL="18288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259228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Выделяют отдельные проявления </a:t>
            </a:r>
            <a:r>
              <a:rPr lang="ru-RU" dirty="0" smtClean="0">
                <a:solidFill>
                  <a:srgbClr val="FF0000"/>
                </a:solidFill>
              </a:rPr>
              <a:t>коррупции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906688" cy="312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7834064" cy="6264696"/>
          </a:xfrm>
        </p:spPr>
        <p:txBody>
          <a:bodyPr/>
          <a:lstStyle/>
          <a:p>
            <a:r>
              <a:rPr lang="ru-RU" sz="3200" dirty="0" smtClean="0"/>
              <a:t>злоупотребление должностными</a:t>
            </a:r>
          </a:p>
          <a:p>
            <a:pPr marL="18288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и иными полномочиями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получение и </a:t>
            </a:r>
            <a:r>
              <a:rPr lang="ru-RU" sz="3200" dirty="0" smtClean="0"/>
              <a:t>дача</a:t>
            </a:r>
          </a:p>
          <a:p>
            <a:pPr marL="18288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взятки; </a:t>
            </a:r>
            <a:endParaRPr lang="ru-RU" sz="3200" dirty="0" smtClean="0"/>
          </a:p>
          <a:p>
            <a:r>
              <a:rPr lang="ru-RU" sz="3200" dirty="0" smtClean="0"/>
              <a:t>служебный </a:t>
            </a:r>
            <a:r>
              <a:rPr lang="ru-RU" sz="3200" dirty="0"/>
              <a:t>подлог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48680"/>
            <a:ext cx="7543800" cy="151216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коррупционным преступлениям могут быть отнесены такие виды уголовно наказуемых деяний: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536504" cy="338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1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8259256" cy="1296144"/>
          </a:xfrm>
        </p:spPr>
        <p:txBody>
          <a:bodyPr/>
          <a:lstStyle/>
          <a:p>
            <a:pPr algn="r"/>
            <a:r>
              <a:rPr lang="ru-RU" sz="4400" dirty="0" smtClean="0">
                <a:solidFill>
                  <a:srgbClr val="FF0000"/>
                </a:solidFill>
              </a:rPr>
              <a:t>Противодействие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>
                <a:solidFill>
                  <a:srgbClr val="FF0000"/>
                </a:solidFill>
              </a:rPr>
              <a:t>коррупции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4438208" cy="5040560"/>
          </a:xfrm>
        </p:spPr>
        <p:txBody>
          <a:bodyPr>
            <a:noAutofit/>
          </a:bodyPr>
          <a:lstStyle/>
          <a:p>
            <a:r>
              <a:rPr lang="ru-RU" sz="2400" dirty="0"/>
              <a:t>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029200" y="1628800"/>
            <a:ext cx="3935288" cy="5040560"/>
          </a:xfrm>
        </p:spPr>
        <p:txBody>
          <a:bodyPr>
            <a:normAutofit/>
          </a:bodyPr>
          <a:lstStyle/>
          <a:p>
            <a:r>
              <a:rPr lang="ru-RU" dirty="0"/>
              <a:t>по предупреждению </a:t>
            </a:r>
            <a:r>
              <a:rPr lang="ru-RU" dirty="0" smtClean="0"/>
              <a:t>коррупции</a:t>
            </a:r>
          </a:p>
          <a:p>
            <a:pPr marL="1828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(профилактика коррупции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по </a:t>
            </a:r>
            <a:r>
              <a:rPr lang="ru-RU" dirty="0"/>
              <a:t>выявлению, предупреждению, пресечению, раскрытию и расследованию коррупционных </a:t>
            </a:r>
            <a:r>
              <a:rPr lang="ru-RU" dirty="0" smtClean="0"/>
              <a:t>правонарушений</a:t>
            </a:r>
          </a:p>
          <a:p>
            <a:pPr marL="1828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(борьба с коррупцией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 минимизации и ликвидации последствий коррупционных правонарушений.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0445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76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Ответственность физических лиц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за коррупционные правонарушения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4294192" cy="5616624"/>
          </a:xfrm>
        </p:spPr>
        <p:txBody>
          <a:bodyPr/>
          <a:lstStyle/>
          <a:p>
            <a:r>
              <a:rPr lang="ru-RU" dirty="0"/>
              <a:t>Граждане Российской Федерации, иностранные граждане и лица без гражданства за совершение коррупционных правонарушений несут </a:t>
            </a:r>
            <a:r>
              <a:rPr lang="ru-RU" dirty="0">
                <a:solidFill>
                  <a:srgbClr val="FF0000"/>
                </a:solidFill>
              </a:rPr>
              <a:t>уголовную, административную, гражданско-правовую и дисциплинарную ответственность </a:t>
            </a:r>
            <a:r>
              <a:rPr lang="ru-RU" dirty="0"/>
              <a:t>в соответствии с законодательством РФ.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499992" y="1268760"/>
            <a:ext cx="432048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Физическое лицо, совершившее коррупционное правонарушение, по решению суда может быть лишено в соответствии с законодательством РФ права занимать определенные должности государственной и муниципальной службы.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62766"/>
            <a:ext cx="3273152" cy="211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4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052736"/>
            <a:ext cx="8568952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Взятка явная </a:t>
            </a:r>
            <a:r>
              <a:rPr lang="ru-RU" dirty="0"/>
              <a:t>- взятка, при вручении предмета которой должностному лицу взяткодателем, оговариваются те деяния, которые от него требуется выполнить немедленно или в будущем.</a:t>
            </a:r>
          </a:p>
          <a:p>
            <a:r>
              <a:rPr lang="ru-RU" dirty="0">
                <a:solidFill>
                  <a:srgbClr val="FF0000"/>
                </a:solidFill>
              </a:rPr>
              <a:t>Взятка завуалированная </a:t>
            </a:r>
            <a:r>
              <a:rPr lang="ru-RU" dirty="0"/>
              <a:t>- ситуация, при которой и взяткодатель, и взяткополучатель маскируют совместную преступную деятельность под правомерные акты поведения. При этом прямые требования (просьбы) взяткодателем могут не выдвигаться.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- общее </a:t>
            </a:r>
            <a:r>
              <a:rPr lang="ru-RU" dirty="0"/>
              <a:t>покровительство по службе,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- передача </a:t>
            </a:r>
            <a:r>
              <a:rPr lang="ru-RU" dirty="0"/>
              <a:t>денег якобы в долг,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- банковская </a:t>
            </a:r>
            <a:r>
              <a:rPr lang="ru-RU" dirty="0"/>
              <a:t>ссуда в долг или под видом погашения несуществующего кредита,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- оплата </a:t>
            </a:r>
            <a:r>
              <a:rPr lang="ru-RU" dirty="0"/>
              <a:t>товаров по заниженной цене и покупка товаров у определенного продавца по завышенной цене,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- заключение </a:t>
            </a:r>
            <a:r>
              <a:rPr lang="ru-RU" dirty="0"/>
              <a:t>фиктивных трудовых договоров с </a:t>
            </a:r>
            <a:r>
              <a:rPr lang="ru-RU" dirty="0" smtClean="0"/>
              <a:t>выплатой</a:t>
            </a:r>
          </a:p>
          <a:p>
            <a:pPr marL="18288" indent="0">
              <a:buNone/>
            </a:pPr>
            <a:r>
              <a:rPr lang="ru-RU" dirty="0" smtClean="0"/>
              <a:t> </a:t>
            </a:r>
            <a:r>
              <a:rPr lang="ru-RU" dirty="0"/>
              <a:t>зарплаты взяточнику или указанным им лицам </a:t>
            </a:r>
            <a:r>
              <a:rPr lang="ru-RU" dirty="0" smtClean="0"/>
              <a:t>,</a:t>
            </a:r>
          </a:p>
          <a:p>
            <a:pPr marL="18288" indent="0">
              <a:buNone/>
            </a:pPr>
            <a:r>
              <a:rPr lang="ru-RU" dirty="0" smtClean="0"/>
              <a:t>- получение </a:t>
            </a:r>
            <a:r>
              <a:rPr lang="ru-RU" dirty="0"/>
              <a:t>выгодного или льготного кредита,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- завышение </a:t>
            </a:r>
            <a:r>
              <a:rPr lang="ru-RU" dirty="0"/>
              <a:t>гонораров за </a:t>
            </a:r>
            <a:r>
              <a:rPr lang="ru-RU" dirty="0" smtClean="0"/>
              <a:t>статьи </a:t>
            </a:r>
            <a:r>
              <a:rPr lang="ru-RU" dirty="0"/>
              <a:t>или </a:t>
            </a:r>
            <a:r>
              <a:rPr lang="ru-RU" dirty="0" smtClean="0"/>
              <a:t>книги и т.д.,</a:t>
            </a:r>
          </a:p>
          <a:p>
            <a:pPr>
              <a:buFontTx/>
              <a:buChar char="-"/>
            </a:pPr>
            <a:r>
              <a:rPr lang="ru-RU" dirty="0" smtClean="0"/>
              <a:t>преднамеренный </a:t>
            </a:r>
            <a:r>
              <a:rPr lang="ru-RU" dirty="0"/>
              <a:t>проигрыш </a:t>
            </a:r>
            <a:r>
              <a:rPr lang="ru-RU" dirty="0" smtClean="0"/>
              <a:t>в карты,</a:t>
            </a:r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случайный» выигрыш в казино,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- прощение </a:t>
            </a:r>
            <a:r>
              <a:rPr lang="ru-RU" dirty="0"/>
              <a:t>долга,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- фиктивная страховка и другое.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6480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Виды взятки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3139552" cy="21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1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864096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В случае, если у Вас вымогают взятку,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712968" cy="68407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крайне осторожно, вежливо, без заискивания, не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допуская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опрометчивых высказываний, которые могли бы вымогателем трактоваться либо как готовность, либо как категорический отказ дать взятку или совершить подкуп.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выслушать и точно запомнить поставленные Вам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(размеры сумм, наименование товаров и характер услуг, сроки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взятки, последовательность решения вопросов)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Постараться перенести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времени и месте передачи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следующей беседы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Поинтересоваться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собеседника о гарантиях решения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дачи взятки или совершения подкупа.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берите инициативу в разговоре на себя, больше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позволяйте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потенциальному взяткополучателю выговориться,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как можно больше информации.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о факте вымогательства взятки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правоохранительные органы по месту вашего жительства!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5024"/>
            <a:ext cx="226774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22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Предмет взятки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484784"/>
            <a:ext cx="4392488" cy="525658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Предметы</a:t>
            </a:r>
            <a:r>
              <a:rPr lang="ru-RU" dirty="0"/>
              <a:t> –  деньги, в том числе валюта, банковские чеки и ценные бумаги, изделия из драгоценных металлов и камней, автомашины, квартиры, дачи и загородные дома, продукты питания, бытовая техника и приборы, другие товары, земельные участки и другая недвижимость.</a:t>
            </a:r>
          </a:p>
          <a:p>
            <a:r>
              <a:rPr lang="ru-RU" dirty="0">
                <a:solidFill>
                  <a:srgbClr val="FF0000"/>
                </a:solidFill>
              </a:rPr>
              <a:t>Услуги и выгоды </a:t>
            </a:r>
            <a:r>
              <a:rPr lang="ru-RU" dirty="0"/>
              <a:t>–  лечение, ремонтные и строительные работы, санаторные и туристические путевки, поездки за границу, оплата развлечений и других расходов безвозмездно или по заниженной стоимости.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04456" cy="518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9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147</TotalTime>
  <Words>691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Презентация PowerPoint</vt:lpstr>
      <vt:lpstr>Выделяют отдельные проявления коррупции </vt:lpstr>
      <vt:lpstr>К основным коррупционным преступлениям могут быть отнесены такие виды уголовно наказуемых деяний: </vt:lpstr>
      <vt:lpstr>Противодействие  коррупции </vt:lpstr>
      <vt:lpstr>Ответственность физических лиц за коррупционные правонарушения</vt:lpstr>
      <vt:lpstr> Виды взятки</vt:lpstr>
      <vt:lpstr>В случае, если у Вас вымогают взятку, необходимо:</vt:lpstr>
      <vt:lpstr>Предмет взятки</vt:lpstr>
      <vt:lpstr>Дача взятки должностному лицу наказывается лишением свободы</vt:lpstr>
      <vt:lpstr>Презентация PowerPoint</vt:lpstr>
      <vt:lpstr>Спасибо 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10</cp:revision>
  <cp:lastPrinted>2017-04-26T05:14:02Z</cp:lastPrinted>
  <dcterms:created xsi:type="dcterms:W3CDTF">2017-04-25T22:42:30Z</dcterms:created>
  <dcterms:modified xsi:type="dcterms:W3CDTF">2017-04-26T06:03:20Z</dcterms:modified>
</cp:coreProperties>
</file>